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1" r:id="rId2"/>
    <p:sldId id="266" r:id="rId3"/>
    <p:sldId id="265" r:id="rId4"/>
    <p:sldId id="264" r:id="rId5"/>
    <p:sldId id="257" r:id="rId6"/>
    <p:sldId id="273" r:id="rId7"/>
    <p:sldId id="274" r:id="rId8"/>
    <p:sldId id="275" r:id="rId9"/>
    <p:sldId id="262" r:id="rId10"/>
    <p:sldId id="272" r:id="rId11"/>
    <p:sldId id="261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43"/>
    <p:restoredTop sz="94674"/>
  </p:normalViewPr>
  <p:slideViewPr>
    <p:cSldViewPr snapToGrid="0" snapToObjects="1">
      <p:cViewPr varScale="1">
        <p:scale>
          <a:sx n="59" d="100"/>
          <a:sy n="59" d="100"/>
        </p:scale>
        <p:origin x="80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-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s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6/21/2017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ransition spd="slow">
    <p:randomBar dir="vert"/>
  </p:transition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tif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4232957" y="2644170"/>
            <a:ext cx="372608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9600" dirty="0"/>
              <a:t>HACCP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315658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5293" y="-266119"/>
            <a:ext cx="4838021" cy="7124119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653143" y="1915886"/>
            <a:ext cx="428897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nl-NL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agelijks schoonmaakplan:</a:t>
            </a:r>
          </a:p>
          <a:p>
            <a:endParaRPr lang="nl-NL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3600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nl-NL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</a:p>
          <a:p>
            <a:r>
              <a:rPr lang="nl-NL" sz="3600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nl-NL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anneer</a:t>
            </a:r>
          </a:p>
          <a:p>
            <a:r>
              <a:rPr lang="nl-NL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hoe</a:t>
            </a:r>
            <a:endParaRPr lang="nl-NL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761740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175035" y="1121949"/>
            <a:ext cx="4825073" cy="3333687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5626" y="696644"/>
            <a:ext cx="3286352" cy="2334231"/>
          </a:xfrm>
          <a:prstGeom prst="rect">
            <a:avLst/>
          </a:prstGeom>
        </p:spPr>
      </p:pic>
      <p:sp>
        <p:nvSpPr>
          <p:cNvPr id="2" name="Tekstvak 1"/>
          <p:cNvSpPr txBox="1"/>
          <p:nvPr/>
        </p:nvSpPr>
        <p:spPr>
          <a:xfrm>
            <a:off x="1600200" y="5257799"/>
            <a:ext cx="46264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oderen op datum</a:t>
            </a: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542775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a typeface="Verdana" charset="0"/>
                <a:cs typeface="Verdana" charset="0"/>
              </a:rPr>
              <a:t>Oorzaken van besmetting</a:t>
            </a:r>
            <a:br>
              <a:rPr lang="nl-NL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a typeface="Verdana" charset="0"/>
                <a:cs typeface="Verdana" charset="0"/>
              </a:rPr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nl-NL" altLang="nl-NL" dirty="0" err="1" smtClean="0"/>
              <a:t>Micro-Biologische</a:t>
            </a:r>
            <a:r>
              <a:rPr lang="nl-NL" altLang="nl-NL" dirty="0" smtClean="0"/>
              <a:t> </a:t>
            </a:r>
            <a:r>
              <a:rPr lang="nl-NL" altLang="nl-NL" dirty="0"/>
              <a:t>bederf: </a:t>
            </a:r>
            <a:r>
              <a:rPr lang="nl-NL" altLang="nl-NL" dirty="0" smtClean="0"/>
              <a:t>niet </a:t>
            </a:r>
            <a:r>
              <a:rPr lang="nl-NL" altLang="nl-NL" dirty="0"/>
              <a:t>met het blote oog te </a:t>
            </a:r>
            <a:r>
              <a:rPr lang="nl-NL" altLang="nl-NL" dirty="0" smtClean="0"/>
              <a:t>zien</a:t>
            </a:r>
            <a:endParaRPr lang="nl-NL" altLang="nl-NL" dirty="0"/>
          </a:p>
          <a:p>
            <a:endParaRPr lang="nl-NL" altLang="nl-NL" dirty="0"/>
          </a:p>
          <a:p>
            <a:pPr lvl="1">
              <a:buFont typeface="Wingdings" charset="2"/>
              <a:buChar char="ü"/>
            </a:pPr>
            <a:r>
              <a:rPr lang="nl-NL" altLang="nl-NL" sz="2000" dirty="0" smtClean="0"/>
              <a:t> </a:t>
            </a:r>
            <a:r>
              <a:rPr lang="nl-NL" altLang="nl-NL" sz="2000" dirty="0"/>
              <a:t>Bacteriën</a:t>
            </a:r>
          </a:p>
          <a:p>
            <a:pPr lvl="1">
              <a:buFont typeface="Wingdings" charset="2"/>
              <a:buChar char="ü"/>
            </a:pPr>
            <a:r>
              <a:rPr lang="nl-NL" altLang="nl-NL" sz="2000" dirty="0" smtClean="0"/>
              <a:t> </a:t>
            </a:r>
            <a:r>
              <a:rPr lang="nl-NL" altLang="nl-NL" sz="2000" dirty="0" smtClean="0"/>
              <a:t>Schimmels  (gisten)</a:t>
            </a:r>
            <a:endParaRPr lang="nl-NL" altLang="nl-NL" sz="2000" dirty="0"/>
          </a:p>
          <a:p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124973824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/>
        </p:nvSpPr>
        <p:spPr>
          <a:xfrm>
            <a:off x="659478" y="5990448"/>
            <a:ext cx="2446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dirty="0" smtClean="0"/>
              <a:t>Bacteriën</a:t>
            </a:r>
            <a:endParaRPr lang="nl-NL" sz="3600" dirty="0"/>
          </a:p>
        </p:txBody>
      </p:sp>
      <p:sp>
        <p:nvSpPr>
          <p:cNvPr id="7" name="Rechthoek 6"/>
          <p:cNvSpPr/>
          <p:nvPr/>
        </p:nvSpPr>
        <p:spPr>
          <a:xfrm>
            <a:off x="5207779" y="5898803"/>
            <a:ext cx="20204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dirty="0" smtClean="0"/>
              <a:t>Schimmels</a:t>
            </a:r>
            <a:endParaRPr lang="nl-NL" sz="3600" dirty="0"/>
          </a:p>
        </p:txBody>
      </p:sp>
      <p:sp>
        <p:nvSpPr>
          <p:cNvPr id="9" name="Rechthoek 8"/>
          <p:cNvSpPr/>
          <p:nvPr/>
        </p:nvSpPr>
        <p:spPr>
          <a:xfrm>
            <a:off x="8982100" y="5898802"/>
            <a:ext cx="16042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dirty="0" smtClean="0"/>
              <a:t>Gisten</a:t>
            </a:r>
            <a:endParaRPr lang="nl-NL" sz="3600" dirty="0"/>
          </a:p>
        </p:txBody>
      </p:sp>
      <p:sp>
        <p:nvSpPr>
          <p:cNvPr id="2" name="AutoShape 2" descr="Afbeeldingsresultaat voor schimmel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6501" y="2263880"/>
            <a:ext cx="3393320" cy="2687509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62" y="344799"/>
            <a:ext cx="4100908" cy="2050454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207" y="1302601"/>
            <a:ext cx="2020477" cy="1515358"/>
          </a:xfrm>
          <a:prstGeom prst="rect">
            <a:avLst/>
          </a:prstGeom>
        </p:spPr>
      </p:pic>
      <p:pic>
        <p:nvPicPr>
          <p:cNvPr id="14" name="Afbeelding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81" y="2529463"/>
            <a:ext cx="1573623" cy="983514"/>
          </a:xfrm>
          <a:prstGeom prst="rect">
            <a:avLst/>
          </a:prstGeom>
        </p:spPr>
      </p:pic>
      <p:pic>
        <p:nvPicPr>
          <p:cNvPr id="15" name="Afbeelding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4218" y="1963775"/>
            <a:ext cx="2011683" cy="1514679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446" y="3778559"/>
            <a:ext cx="5329237" cy="1820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32062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6000" b="1" dirty="0" smtClean="0"/>
              <a:t>De geschiedenis</a:t>
            </a:r>
            <a:endParaRPr lang="nl-NL" sz="6000" b="1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sz="quarter" idx="13"/>
          </p:nvPr>
        </p:nvSpPr>
        <p:spPr bwMode="auto">
          <a:xfrm>
            <a:off x="913774" y="2367092"/>
            <a:ext cx="10363826" cy="235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nl-NL" altLang="nl-NL" sz="1400" b="0" dirty="0"/>
              <a:t>HACCP is afkomstig uit de ruimtevaart</a:t>
            </a:r>
          </a:p>
          <a:p>
            <a:pPr algn="l"/>
            <a:r>
              <a:rPr lang="nl-NL" altLang="nl-NL" sz="1400" b="0" dirty="0" smtClean="0"/>
              <a:t>Is </a:t>
            </a:r>
            <a:r>
              <a:rPr lang="nl-NL" altLang="nl-NL" sz="1400" b="0" dirty="0"/>
              <a:t>in 1995 ingevoerd in Nederland</a:t>
            </a:r>
          </a:p>
          <a:p>
            <a:pPr lvl="1" algn="l">
              <a:buFont typeface="Wingdings" charset="2"/>
              <a:buChar char="ü"/>
            </a:pPr>
            <a:r>
              <a:rPr lang="nl-NL" altLang="nl-NL" sz="1400" b="0" dirty="0" smtClean="0"/>
              <a:t> </a:t>
            </a:r>
            <a:r>
              <a:rPr lang="nl-NL" altLang="nl-NL" sz="1400" b="0" dirty="0"/>
              <a:t>H = Hazard  = Gevaar</a:t>
            </a:r>
          </a:p>
          <a:p>
            <a:pPr lvl="1" algn="l">
              <a:buFont typeface="Wingdings" charset="2"/>
              <a:buChar char="ü"/>
            </a:pPr>
            <a:r>
              <a:rPr lang="nl-NL" altLang="nl-NL" sz="1400" b="0" dirty="0" smtClean="0"/>
              <a:t> </a:t>
            </a:r>
            <a:r>
              <a:rPr lang="nl-NL" altLang="nl-NL" sz="1400" b="0" dirty="0"/>
              <a:t>A = Analyse = Analyse / studie</a:t>
            </a:r>
          </a:p>
          <a:p>
            <a:pPr lvl="1" algn="l">
              <a:buFont typeface="Wingdings" charset="2"/>
              <a:buChar char="ü"/>
            </a:pPr>
            <a:r>
              <a:rPr lang="nl-NL" altLang="nl-NL" sz="1400" b="0" dirty="0" smtClean="0"/>
              <a:t> </a:t>
            </a:r>
            <a:r>
              <a:rPr lang="nl-NL" altLang="nl-NL" sz="1400" b="0" dirty="0"/>
              <a:t>C = Critical  = Kritisch</a:t>
            </a:r>
          </a:p>
          <a:p>
            <a:pPr lvl="1" algn="l">
              <a:buFont typeface="Wingdings" charset="2"/>
              <a:buChar char="ü"/>
            </a:pPr>
            <a:r>
              <a:rPr lang="nl-NL" altLang="nl-NL" sz="1400" b="0" dirty="0" smtClean="0"/>
              <a:t> </a:t>
            </a:r>
            <a:r>
              <a:rPr lang="nl-NL" altLang="nl-NL" sz="1400" b="0" dirty="0"/>
              <a:t>C = Control  = Controle / beheer</a:t>
            </a:r>
          </a:p>
          <a:p>
            <a:pPr lvl="1" algn="l">
              <a:buFont typeface="Wingdings" charset="2"/>
              <a:buChar char="ü"/>
            </a:pPr>
            <a:r>
              <a:rPr lang="nl-NL" altLang="nl-NL" sz="1400" b="0" dirty="0" smtClean="0"/>
              <a:t> </a:t>
            </a:r>
            <a:r>
              <a:rPr lang="nl-NL" altLang="nl-NL" sz="1400" b="0" dirty="0"/>
              <a:t>P = Point     = Punt</a:t>
            </a:r>
          </a:p>
        </p:txBody>
      </p:sp>
      <p:pic>
        <p:nvPicPr>
          <p:cNvPr id="5" name="Picture 9" descr="NASA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197" y="2214694"/>
            <a:ext cx="2493962" cy="212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11985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FF0000"/>
                </a:solidFill>
              </a:rPr>
              <a:t>H</a:t>
            </a:r>
            <a:r>
              <a:rPr lang="nl-NL" dirty="0"/>
              <a:t>azard </a:t>
            </a:r>
            <a:r>
              <a:rPr lang="nl-NL" b="1" dirty="0">
                <a:solidFill>
                  <a:srgbClr val="FF0000"/>
                </a:solidFill>
              </a:rPr>
              <a:t>A</a:t>
            </a:r>
            <a:r>
              <a:rPr lang="nl-NL" dirty="0"/>
              <a:t>nalysis </a:t>
            </a:r>
            <a:r>
              <a:rPr lang="nl-NL" b="1" dirty="0" err="1">
                <a:solidFill>
                  <a:srgbClr val="FF0000"/>
                </a:solidFill>
              </a:rPr>
              <a:t>a</a:t>
            </a:r>
            <a:r>
              <a:rPr lang="nl-NL" dirty="0" err="1"/>
              <a:t>nd</a:t>
            </a:r>
            <a:r>
              <a:rPr lang="nl-NL" dirty="0"/>
              <a:t> </a:t>
            </a:r>
            <a:r>
              <a:rPr lang="nl-NL" b="1" dirty="0">
                <a:solidFill>
                  <a:srgbClr val="FF0000"/>
                </a:solidFill>
              </a:rPr>
              <a:t>C</a:t>
            </a:r>
            <a:r>
              <a:rPr lang="nl-NL" dirty="0"/>
              <a:t>ritical </a:t>
            </a:r>
            <a:r>
              <a:rPr lang="nl-NL" b="1" dirty="0">
                <a:solidFill>
                  <a:srgbClr val="FF0000"/>
                </a:solidFill>
              </a:rPr>
              <a:t>C</a:t>
            </a:r>
            <a:r>
              <a:rPr lang="nl-NL" dirty="0"/>
              <a:t>ontrol </a:t>
            </a:r>
            <a:r>
              <a:rPr lang="nl-NL" b="1" dirty="0">
                <a:solidFill>
                  <a:srgbClr val="FF0000"/>
                </a:solidFill>
              </a:rPr>
              <a:t>p</a:t>
            </a:r>
            <a:r>
              <a:rPr lang="nl-NL" dirty="0"/>
              <a:t>oints</a:t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nl-NL" dirty="0">
                <a:latin typeface="Arial" charset="0"/>
              </a:rPr>
              <a:t>HACCP </a:t>
            </a:r>
            <a:r>
              <a:rPr lang="nl-NL" dirty="0" smtClean="0">
                <a:latin typeface="Arial" charset="0"/>
              </a:rPr>
              <a:t>= een voedselveiligheidssysteem</a:t>
            </a:r>
          </a:p>
          <a:p>
            <a:pPr marL="0" indent="0">
              <a:buNone/>
            </a:pPr>
            <a:endParaRPr lang="nl-NL" b="1" dirty="0">
              <a:latin typeface="Arial" charset="0"/>
            </a:endParaRPr>
          </a:p>
          <a:p>
            <a:pPr marL="0" indent="0">
              <a:buNone/>
            </a:pPr>
            <a:r>
              <a:rPr lang="nl-NL" dirty="0" smtClean="0">
                <a:latin typeface="Arial" charset="0"/>
              </a:rPr>
              <a:t>Van </a:t>
            </a:r>
            <a:r>
              <a:rPr lang="nl-NL" u="sng" dirty="0">
                <a:latin typeface="Arial" charset="0"/>
              </a:rPr>
              <a:t>elke fase </a:t>
            </a:r>
            <a:r>
              <a:rPr lang="nl-NL" dirty="0">
                <a:latin typeface="Arial" charset="0"/>
              </a:rPr>
              <a:t>in de productie </a:t>
            </a:r>
            <a:endParaRPr lang="nl-NL" dirty="0" smtClean="0">
              <a:latin typeface="Arial" charset="0"/>
            </a:endParaRPr>
          </a:p>
          <a:p>
            <a:pPr marL="0" indent="0">
              <a:buNone/>
            </a:pPr>
            <a:r>
              <a:rPr lang="nl-NL" dirty="0" smtClean="0">
                <a:latin typeface="Arial" charset="0"/>
              </a:rPr>
              <a:t>brengt </a:t>
            </a:r>
            <a:r>
              <a:rPr lang="nl-NL" dirty="0">
                <a:latin typeface="Arial" charset="0"/>
              </a:rPr>
              <a:t>het bedrijf </a:t>
            </a:r>
            <a:r>
              <a:rPr lang="nl-NL" u="sng" dirty="0">
                <a:latin typeface="Arial" charset="0"/>
              </a:rPr>
              <a:t>in </a:t>
            </a:r>
            <a:r>
              <a:rPr lang="nl-NL" u="sng" dirty="0" smtClean="0">
                <a:latin typeface="Arial" charset="0"/>
              </a:rPr>
              <a:t>kaart</a:t>
            </a:r>
          </a:p>
          <a:p>
            <a:pPr marL="0" indent="0">
              <a:buNone/>
            </a:pPr>
            <a:r>
              <a:rPr lang="nl-NL" dirty="0" smtClean="0">
                <a:latin typeface="Arial" charset="0"/>
              </a:rPr>
              <a:t>wat </a:t>
            </a:r>
            <a:r>
              <a:rPr lang="nl-NL" dirty="0">
                <a:latin typeface="Arial" charset="0"/>
              </a:rPr>
              <a:t>er </a:t>
            </a:r>
            <a:r>
              <a:rPr lang="nl-NL" u="sng" dirty="0">
                <a:latin typeface="Arial" charset="0"/>
              </a:rPr>
              <a:t>fout</a:t>
            </a:r>
            <a:r>
              <a:rPr lang="nl-NL" dirty="0">
                <a:latin typeface="Arial" charset="0"/>
              </a:rPr>
              <a:t> kan </a:t>
            </a:r>
            <a:r>
              <a:rPr lang="nl-NL" dirty="0" smtClean="0">
                <a:latin typeface="Arial" charset="0"/>
              </a:rPr>
              <a:t>gaan</a:t>
            </a:r>
          </a:p>
          <a:p>
            <a:pPr marL="0" indent="0">
              <a:buNone/>
            </a:pPr>
            <a:r>
              <a:rPr lang="nl-NL" dirty="0" smtClean="0">
                <a:latin typeface="Arial" charset="0"/>
              </a:rPr>
              <a:t>en </a:t>
            </a:r>
            <a:r>
              <a:rPr lang="nl-NL" dirty="0">
                <a:latin typeface="Arial" charset="0"/>
              </a:rPr>
              <a:t>hoe dit kan worden </a:t>
            </a:r>
            <a:r>
              <a:rPr lang="nl-NL" u="sng" dirty="0">
                <a:latin typeface="Arial" charset="0"/>
              </a:rPr>
              <a:t>voorkomen</a:t>
            </a:r>
            <a:r>
              <a:rPr lang="nl-NL" dirty="0">
                <a:latin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1133034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401" y="149343"/>
            <a:ext cx="4499224" cy="6358903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707571" y="1970314"/>
            <a:ext cx="42563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Wat valt onder HACCP?</a:t>
            </a:r>
            <a:endParaRPr 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74203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514" y="2806275"/>
            <a:ext cx="4572000" cy="3577167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1132114" y="1709057"/>
            <a:ext cx="3352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oorkom</a:t>
            </a:r>
          </a:p>
          <a:p>
            <a:r>
              <a:rPr 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kruisbesmetting</a:t>
            </a:r>
            <a:endParaRPr 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6044" y="110464"/>
            <a:ext cx="3248841" cy="6272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62442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656" y="3803577"/>
            <a:ext cx="4645479" cy="2616953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6288" y="190501"/>
            <a:ext cx="3806481" cy="3532414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1126834" y="3168525"/>
            <a:ext cx="228039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ontroles:</a:t>
            </a:r>
          </a:p>
          <a:p>
            <a:endParaRPr lang="nl-NL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8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emperatuur</a:t>
            </a:r>
          </a:p>
          <a:p>
            <a:r>
              <a:rPr 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vervuiling</a:t>
            </a:r>
          </a:p>
          <a:p>
            <a:endParaRPr 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8613" y="1000802"/>
            <a:ext cx="2980619" cy="2167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93285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767202" y="2373087"/>
            <a:ext cx="6256119" cy="3524280"/>
          </a:xfrm>
          <a:prstGeom prst="rect">
            <a:avLst/>
          </a:prstGeom>
        </p:spPr>
      </p:pic>
      <p:sp>
        <p:nvSpPr>
          <p:cNvPr id="2" name="Tekstvak 1"/>
          <p:cNvSpPr txBox="1"/>
          <p:nvPr/>
        </p:nvSpPr>
        <p:spPr>
          <a:xfrm>
            <a:off x="1589314" y="849085"/>
            <a:ext cx="47788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ontroles noteren </a:t>
            </a:r>
            <a:endParaRPr 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Tijdelijke aanduiding voor inhoud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9602" y="2525487"/>
            <a:ext cx="6256119" cy="3524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6640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uppel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Druppel</Template>
  <TotalTime>218</TotalTime>
  <Words>127</Words>
  <Application>Microsoft Office PowerPoint</Application>
  <PresentationFormat>Breedbeeld</PresentationFormat>
  <Paragraphs>38</Paragraphs>
  <Slides>11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6" baseType="lpstr">
      <vt:lpstr>Arial</vt:lpstr>
      <vt:lpstr>Tw Cen MT</vt:lpstr>
      <vt:lpstr>Verdana</vt:lpstr>
      <vt:lpstr>Wingdings</vt:lpstr>
      <vt:lpstr>Druppel</vt:lpstr>
      <vt:lpstr>PowerPoint-presentatie</vt:lpstr>
      <vt:lpstr>Oorzaken van besmetting </vt:lpstr>
      <vt:lpstr>PowerPoint-presentatie</vt:lpstr>
      <vt:lpstr>De geschiedenis</vt:lpstr>
      <vt:lpstr>Hazard Analysis and Critical Control points 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HACCP</dc:title>
  <dc:creator>Michel Walda</dc:creator>
  <cp:lastModifiedBy>Mecheline Lips-Maas</cp:lastModifiedBy>
  <cp:revision>18</cp:revision>
  <dcterms:created xsi:type="dcterms:W3CDTF">2016-01-24T10:37:22Z</dcterms:created>
  <dcterms:modified xsi:type="dcterms:W3CDTF">2017-06-21T14:14:28Z</dcterms:modified>
</cp:coreProperties>
</file>